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7" r:id="rId17"/>
    <p:sldId id="308" r:id="rId18"/>
    <p:sldId id="309" r:id="rId19"/>
    <p:sldId id="310" r:id="rId20"/>
    <p:sldId id="311" r:id="rId21"/>
    <p:sldId id="313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DE1FD-6242-4A5A-9F12-195F3D9D2AC7}" type="datetimeFigureOut">
              <a:rPr lang="en-CA" smtClean="0"/>
              <a:pPr/>
              <a:t>29/04/2011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257B7-D37F-4D14-A7F5-DAF9B483154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jpeg"/><Relationship Id="rId4" Type="http://schemas.openxmlformats.org/officeDocument/2006/relationships/image" Target="../media/image33.gif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/>
          <a:srcRect l="25734" t="38627" r="33943" b="46470"/>
          <a:stretch/>
        </p:blipFill>
        <p:spPr bwMode="auto">
          <a:xfrm>
            <a:off x="2971800" y="1712284"/>
            <a:ext cx="5943600" cy="1488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749" y="1084166"/>
            <a:ext cx="5219700" cy="628118"/>
          </a:xfrm>
        </p:spPr>
        <p:txBody>
          <a:bodyPr anchor="t">
            <a:normAutofit/>
          </a:bodyPr>
          <a:lstStyle/>
          <a:p>
            <a:pPr algn="l"/>
            <a:r>
              <a:rPr lang="en-CA" sz="2800" dirty="0" smtClean="0">
                <a:solidFill>
                  <a:schemeClr val="bg1"/>
                </a:solidFill>
                <a:latin typeface="Lucida Sans" pitchFamily="34" charset="0"/>
              </a:rPr>
              <a:t>Paul ‘Captain’ Cronkwright</a:t>
            </a:r>
            <a:endParaRPr lang="en-CA" sz="2800" dirty="0">
              <a:solidFill>
                <a:schemeClr val="bg1"/>
              </a:solidFill>
              <a:latin typeface="Lucida Sans" pitchFamily="34" charset="0"/>
            </a:endParaRPr>
          </a:p>
        </p:txBody>
      </p:sp>
      <p:pic>
        <p:nvPicPr>
          <p:cNvPr id="4" name="Picture 3" descr="mohawkCollegeLogoPrintHorizontalColo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6248400"/>
            <a:ext cx="2286000" cy="3950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B5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Cartoon Cru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7200" y="0"/>
            <a:ext cx="952500" cy="95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Lucida Sans" pitchFamily="34" charset="0"/>
              </a:rPr>
              <a:t>CRUNCHBOOK 2011</a:t>
            </a:r>
            <a:endParaRPr lang="en-CA" sz="3600" b="1" dirty="0">
              <a:latin typeface="Lucida Sans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 cstate="print"/>
          <a:srcRect l="30673" t="28235" r="30956" b="11764"/>
          <a:stretch/>
        </p:blipFill>
        <p:spPr bwMode="auto">
          <a:xfrm>
            <a:off x="382772" y="1326943"/>
            <a:ext cx="2279015" cy="2087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/>
          <a:srcRect l="10454" t="50785" r="75645" b="33137"/>
          <a:stretch/>
        </p:blipFill>
        <p:spPr bwMode="auto">
          <a:xfrm>
            <a:off x="280877" y="3447743"/>
            <a:ext cx="2436628" cy="1989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 cstate="print"/>
          <a:srcRect l="25159" t="58039" r="55081" b="32941"/>
          <a:stretch/>
        </p:blipFill>
        <p:spPr bwMode="auto">
          <a:xfrm>
            <a:off x="2818514" y="3200400"/>
            <a:ext cx="3277486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8" cstate="print"/>
          <a:srcRect l="30673" t="28235" r="30956" b="11764"/>
          <a:stretch/>
        </p:blipFill>
        <p:spPr bwMode="auto">
          <a:xfrm>
            <a:off x="2971800" y="3216138"/>
            <a:ext cx="745808" cy="658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9" cstate="print"/>
          <a:srcRect l="31157" t="46274" r="45431" b="37059"/>
          <a:stretch/>
        </p:blipFill>
        <p:spPr bwMode="auto">
          <a:xfrm>
            <a:off x="3799366" y="4126874"/>
            <a:ext cx="3973033" cy="1638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9" cstate="print"/>
          <a:srcRect l="30329" t="78235" r="51175" b="17843"/>
          <a:stretch/>
        </p:blipFill>
        <p:spPr bwMode="auto">
          <a:xfrm>
            <a:off x="3717608" y="5724932"/>
            <a:ext cx="2781300" cy="364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8" cstate="print"/>
          <a:srcRect l="30673" t="28235" r="30956" b="11764"/>
          <a:stretch/>
        </p:blipFill>
        <p:spPr bwMode="auto">
          <a:xfrm>
            <a:off x="2971800" y="4126874"/>
            <a:ext cx="745808" cy="658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10000" y="3505200"/>
            <a:ext cx="50292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Pictures of the 2011 College students who thought they won.  I just give them a parting gift to keep them from crying on my busting machine!</a:t>
            </a:r>
            <a:endParaRPr lang="en-CA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5</a:t>
            </a:r>
            <a:r>
              <a:rPr lang="en-CA" sz="2000" baseline="30000" dirty="0" smtClean="0">
                <a:latin typeface="Lucida Sans" pitchFamily="34" charset="0"/>
              </a:rPr>
              <a:t>th</a:t>
            </a:r>
            <a:r>
              <a:rPr lang="en-CA" sz="2000" dirty="0" smtClean="0">
                <a:latin typeface="Lucida Sans" pitchFamily="34" charset="0"/>
              </a:rPr>
              <a:t> Place Overall: Dave Lees and Earl Wells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5</a:t>
            </a:r>
            <a:r>
              <a:rPr lang="en-CA" sz="1800" baseline="30000" dirty="0" smtClean="0">
                <a:latin typeface="Lucida Sans" pitchFamily="34" charset="0"/>
              </a:rPr>
              <a:t>th</a:t>
            </a:r>
            <a:r>
              <a:rPr lang="en-CA" sz="1800" dirty="0" smtClean="0">
                <a:latin typeface="Lucida Sans" pitchFamily="34" charset="0"/>
              </a:rPr>
              <a:t> Place Overall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224.0g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2956.9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Best Performing 1</a:t>
            </a:r>
            <a:r>
              <a:rPr lang="en-CA" sz="2000" baseline="30000" dirty="0" smtClean="0">
                <a:latin typeface="Lucida Sans" pitchFamily="34" charset="0"/>
              </a:rPr>
              <a:t>st</a:t>
            </a:r>
            <a:r>
              <a:rPr lang="en-CA" sz="2000" dirty="0" smtClean="0">
                <a:latin typeface="Lucida Sans" pitchFamily="34" charset="0"/>
              </a:rPr>
              <a:t> Year Student: Andrew Dale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Best Performing 1</a:t>
            </a:r>
            <a:r>
              <a:rPr lang="en-CA" sz="1800" baseline="30000" dirty="0" smtClean="0">
                <a:latin typeface="Lucida Sans" pitchFamily="34" charset="0"/>
              </a:rPr>
              <a:t>st</a:t>
            </a:r>
            <a:r>
              <a:rPr lang="en-CA" sz="1800" dirty="0" smtClean="0">
                <a:latin typeface="Lucida Sans" pitchFamily="34" charset="0"/>
              </a:rPr>
              <a:t> year student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239.0g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2625.0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Best Performing True Truss, Best Workmanship 1</a:t>
            </a:r>
            <a:r>
              <a:rPr lang="en-CA" sz="2000" baseline="30000" dirty="0" smtClean="0">
                <a:latin typeface="Lucida Sans" pitchFamily="34" charset="0"/>
              </a:rPr>
              <a:t>st</a:t>
            </a:r>
            <a:r>
              <a:rPr lang="en-CA" sz="2000" dirty="0" smtClean="0">
                <a:latin typeface="Lucida Sans" pitchFamily="34" charset="0"/>
              </a:rPr>
              <a:t> Place, and Best Aesthetics: Matt Coultes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Best Performing True Truss, Best Workmanship 1st Place, and Best Aesthetics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248.2g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1798.1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Best Performing Non Bldg. and Const. student: Mitchell Duhig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139.2g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2024.1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Best Performing Lightweight Bridge: Ramy Chawshin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Best Performing Lightweight Bridge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128.2g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2030.1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Best Workmanship 2</a:t>
            </a:r>
            <a:r>
              <a:rPr lang="en-CA" sz="2000" baseline="30000" dirty="0" smtClean="0">
                <a:latin typeface="Lucida Sans" pitchFamily="34" charset="0"/>
              </a:rPr>
              <a:t>nd</a:t>
            </a:r>
            <a:r>
              <a:rPr lang="en-CA" sz="2000" dirty="0" smtClean="0">
                <a:latin typeface="Lucida Sans" pitchFamily="34" charset="0"/>
              </a:rPr>
              <a:t> Place: </a:t>
            </a:r>
            <a:r>
              <a:rPr lang="en-CA" sz="2000" dirty="0" err="1" smtClean="0">
                <a:latin typeface="Lucida Sans" pitchFamily="34" charset="0"/>
              </a:rPr>
              <a:t>Hai</a:t>
            </a:r>
            <a:r>
              <a:rPr lang="en-CA" sz="2000" dirty="0" smtClean="0">
                <a:latin typeface="Lucida Sans" pitchFamily="34" charset="0"/>
              </a:rPr>
              <a:t> Ly and Adam Purdy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1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1</a:t>
            </a:r>
            <a:r>
              <a:rPr lang="en-CA" sz="2000" baseline="30000" dirty="0" smtClean="0">
                <a:latin typeface="Lucida Sans" pitchFamily="34" charset="0"/>
              </a:rPr>
              <a:t>st</a:t>
            </a:r>
            <a:r>
              <a:rPr lang="en-CA" sz="2000" dirty="0" smtClean="0">
                <a:latin typeface="Lucida Sans" pitchFamily="34" charset="0"/>
              </a:rPr>
              <a:t> Place Overall: Peter Dimitroulias and Thomas Plammoottil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Best Workmanship 2</a:t>
            </a:r>
            <a:r>
              <a:rPr lang="en-CA" sz="1800" baseline="30000" dirty="0" smtClean="0">
                <a:latin typeface="Lucida Sans" pitchFamily="34" charset="0"/>
              </a:rPr>
              <a:t>nd</a:t>
            </a:r>
            <a:r>
              <a:rPr lang="en-CA" sz="1800" dirty="0" smtClean="0">
                <a:latin typeface="Lucida Sans" pitchFamily="34" charset="0"/>
              </a:rPr>
              <a:t> Place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241.2g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1033.2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Most Unique: Ed Kollee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145.1g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1006.9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tchLogoF07RESIZ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143000"/>
            <a:ext cx="1428750" cy="666750"/>
          </a:xfrm>
          <a:prstGeom prst="rect">
            <a:avLst/>
          </a:prstGeom>
        </p:spPr>
      </p:pic>
      <p:pic>
        <p:nvPicPr>
          <p:cNvPr id="7" name="Picture 6" descr="hdh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1981200"/>
            <a:ext cx="1905000" cy="889000"/>
          </a:xfrm>
          <a:prstGeom prst="rect">
            <a:avLst/>
          </a:prstGeom>
        </p:spPr>
      </p:pic>
      <p:pic>
        <p:nvPicPr>
          <p:cNvPr id="8" name="Picture 7" descr="H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295400"/>
            <a:ext cx="685800" cy="685800"/>
          </a:xfrm>
          <a:prstGeom prst="rect">
            <a:avLst/>
          </a:prstGeom>
        </p:spPr>
      </p:pic>
      <p:pic>
        <p:nvPicPr>
          <p:cNvPr id="10" name="Picture 9" descr="popsicl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1676400"/>
            <a:ext cx="952500" cy="590550"/>
          </a:xfrm>
          <a:prstGeom prst="rect">
            <a:avLst/>
          </a:prstGeom>
        </p:spPr>
      </p:pic>
      <p:pic>
        <p:nvPicPr>
          <p:cNvPr id="11" name="Picture 10" descr="hhcaRESIZ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2667000"/>
            <a:ext cx="1428750" cy="647700"/>
          </a:xfrm>
          <a:prstGeom prst="rect">
            <a:avLst/>
          </a:prstGeom>
        </p:spPr>
      </p:pic>
      <p:pic>
        <p:nvPicPr>
          <p:cNvPr id="13" name="Picture 12" descr="msaOR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1600" y="2590800"/>
            <a:ext cx="1905000" cy="857250"/>
          </a:xfrm>
          <a:prstGeom prst="rect">
            <a:avLst/>
          </a:prstGeom>
        </p:spPr>
      </p:pic>
      <p:pic>
        <p:nvPicPr>
          <p:cNvPr id="14" name="Picture 13" descr="lepage0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" y="1752600"/>
            <a:ext cx="1428750" cy="400050"/>
          </a:xfrm>
          <a:prstGeom prst="rect">
            <a:avLst/>
          </a:prstGeom>
        </p:spPr>
      </p:pic>
      <p:pic>
        <p:nvPicPr>
          <p:cNvPr id="15" name="Picture 14" descr="TURKSTRA_lumberRESIZ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33600" y="5334000"/>
            <a:ext cx="1905000" cy="558800"/>
          </a:xfrm>
          <a:prstGeom prst="rect">
            <a:avLst/>
          </a:prstGeom>
        </p:spPr>
      </p:pic>
      <p:pic>
        <p:nvPicPr>
          <p:cNvPr id="16" name="Picture 15" descr="iraMacDonal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0" y="4267200"/>
            <a:ext cx="1428750" cy="390525"/>
          </a:xfrm>
          <a:prstGeom prst="rect">
            <a:avLst/>
          </a:prstGeom>
        </p:spPr>
      </p:pic>
      <p:pic>
        <p:nvPicPr>
          <p:cNvPr id="17" name="Picture 16" descr="amec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3581400"/>
            <a:ext cx="1428750" cy="666750"/>
          </a:xfrm>
          <a:prstGeom prst="rect">
            <a:avLst/>
          </a:prstGeom>
        </p:spPr>
      </p:pic>
      <p:pic>
        <p:nvPicPr>
          <p:cNvPr id="18" name="Picture 17" descr="WalterFed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3000" y="5029200"/>
            <a:ext cx="1905000" cy="533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3B5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 descr="Cartoon Cru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77200" y="0"/>
            <a:ext cx="9525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1524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Lucida Sans" pitchFamily="34" charset="0"/>
              </a:rPr>
              <a:t>CRUNCHBOOK 2011</a:t>
            </a:r>
            <a:endParaRPr lang="en-CA" sz="3600" b="1" dirty="0">
              <a:latin typeface="Lucida Sans" pitchFamily="34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609600" y="6324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Serif" pitchFamily="2" charset="2"/>
              </a:rPr>
              <a:t>A Special Thanks to all of our Sponsors</a:t>
            </a:r>
            <a:r>
              <a:rPr lang="en-C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Serif" pitchFamily="2" charset="2"/>
              </a:rPr>
              <a:t/>
            </a:r>
            <a:br>
              <a:rPr lang="en-C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Serif" pitchFamily="2" charset="2"/>
              </a:rPr>
            </a:br>
            <a:endParaRPr lang="en-CA" dirty="0"/>
          </a:p>
        </p:txBody>
      </p:sp>
      <p:pic>
        <p:nvPicPr>
          <p:cNvPr id="24" name="Picture 23" descr="harbridge_cross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3733800"/>
            <a:ext cx="1428750" cy="11430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1</a:t>
            </a:r>
            <a:r>
              <a:rPr lang="en-CA" sz="1800" baseline="30000" dirty="0" smtClean="0">
                <a:latin typeface="Lucida Sans" pitchFamily="34" charset="0"/>
              </a:rPr>
              <a:t>st</a:t>
            </a:r>
            <a:r>
              <a:rPr lang="en-CA" sz="1800" dirty="0" smtClean="0">
                <a:latin typeface="Lucida Sans" pitchFamily="34" charset="0"/>
              </a:rPr>
              <a:t> Place Overall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249.3g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3637.2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2</a:t>
            </a:r>
            <a:r>
              <a:rPr lang="en-CA" sz="2000" baseline="30000" dirty="0" smtClean="0">
                <a:latin typeface="Lucida Sans" pitchFamily="34" charset="0"/>
              </a:rPr>
              <a:t>nd</a:t>
            </a:r>
            <a:r>
              <a:rPr lang="en-CA" sz="2000" dirty="0" smtClean="0">
                <a:latin typeface="Lucida Sans" pitchFamily="34" charset="0"/>
              </a:rPr>
              <a:t> Place Overall: Colin Cybulska and </a:t>
            </a:r>
            <a:r>
              <a:rPr lang="en-CA" sz="2000" dirty="0" err="1" smtClean="0">
                <a:latin typeface="Lucida Sans" pitchFamily="34" charset="0"/>
              </a:rPr>
              <a:t>Alexandru</a:t>
            </a:r>
            <a:r>
              <a:rPr lang="en-CA" sz="2000" dirty="0" smtClean="0">
                <a:latin typeface="Lucida Sans" pitchFamily="34" charset="0"/>
              </a:rPr>
              <a:t> </a:t>
            </a:r>
            <a:r>
              <a:rPr lang="en-CA" sz="2000" dirty="0" err="1" smtClean="0">
                <a:latin typeface="Lucida Sans" pitchFamily="34" charset="0"/>
              </a:rPr>
              <a:t>Voinescu</a:t>
            </a:r>
            <a:r>
              <a:rPr lang="en-CA" sz="2000" dirty="0" smtClean="0">
                <a:latin typeface="Lucida Sans" pitchFamily="34" charset="0"/>
              </a:rPr>
              <a:t/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2</a:t>
            </a:r>
            <a:r>
              <a:rPr lang="en-CA" sz="1800" baseline="30000" dirty="0" smtClean="0">
                <a:latin typeface="Lucida Sans" pitchFamily="34" charset="0"/>
              </a:rPr>
              <a:t>nd</a:t>
            </a:r>
            <a:r>
              <a:rPr lang="en-CA" sz="1800" dirty="0" smtClean="0">
                <a:latin typeface="Lucida Sans" pitchFamily="34" charset="0"/>
              </a:rPr>
              <a:t> Place Overall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230.1g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3548.6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3</a:t>
            </a:r>
            <a:r>
              <a:rPr lang="en-CA" sz="2000" baseline="30000" dirty="0" smtClean="0">
                <a:latin typeface="Lucida Sans" pitchFamily="34" charset="0"/>
              </a:rPr>
              <a:t>rd</a:t>
            </a:r>
            <a:r>
              <a:rPr lang="en-CA" sz="2000" dirty="0" smtClean="0">
                <a:latin typeface="Lucida Sans" pitchFamily="34" charset="0"/>
              </a:rPr>
              <a:t> Place Overall: Travis Vanderkooy and Will Bowes</a:t>
            </a:r>
            <a:br>
              <a:rPr lang="en-CA" sz="2000" dirty="0" smtClean="0">
                <a:latin typeface="Lucida Sans" pitchFamily="34" charset="0"/>
              </a:rPr>
            </a:b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3</a:t>
            </a:r>
            <a:r>
              <a:rPr lang="en-CA" sz="1800" baseline="30000" dirty="0" smtClean="0">
                <a:latin typeface="Lucida Sans" pitchFamily="34" charset="0"/>
              </a:rPr>
              <a:t>rd</a:t>
            </a:r>
            <a:r>
              <a:rPr lang="en-CA" sz="1800" dirty="0" smtClean="0">
                <a:latin typeface="Lucida Sans" pitchFamily="34" charset="0"/>
              </a:rPr>
              <a:t> Place Overall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234.2g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3373.5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6096000" cy="762000"/>
          </a:xfrm>
        </p:spPr>
        <p:txBody>
          <a:bodyPr>
            <a:noAutofit/>
          </a:bodyPr>
          <a:lstStyle/>
          <a:p>
            <a:pPr lvl="0" algn="l"/>
            <a:r>
              <a:rPr lang="en-CA" sz="2000" dirty="0" smtClean="0">
                <a:latin typeface="Lucida Sans" pitchFamily="34" charset="0"/>
              </a:rPr>
              <a:t>4</a:t>
            </a:r>
            <a:r>
              <a:rPr lang="en-CA" sz="2000" baseline="30000" dirty="0" smtClean="0">
                <a:latin typeface="Lucida Sans" pitchFamily="34" charset="0"/>
              </a:rPr>
              <a:t>th</a:t>
            </a:r>
            <a:r>
              <a:rPr lang="en-CA" sz="2000" dirty="0" smtClean="0">
                <a:latin typeface="Lucida Sans" pitchFamily="34" charset="0"/>
              </a:rPr>
              <a:t> Place Overall: Richard Monaghan and Dave </a:t>
            </a:r>
            <a:r>
              <a:rPr lang="en-CA" sz="2000" dirty="0" err="1" smtClean="0">
                <a:latin typeface="Lucida Sans" pitchFamily="34" charset="0"/>
              </a:rPr>
              <a:t>Lampman</a:t>
            </a:r>
            <a:endParaRPr lang="en-CA" sz="20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81566" t="26667" r="12690" b="19804"/>
          <a:stretch/>
        </p:blipFill>
        <p:spPr bwMode="auto">
          <a:xfrm>
            <a:off x="8077200" y="0"/>
            <a:ext cx="88851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 cstate="print"/>
          <a:srcRect l="12751" t="26667" r="81160" b="19804"/>
          <a:stretch/>
        </p:blipFill>
        <p:spPr bwMode="auto">
          <a:xfrm>
            <a:off x="230372" y="533400"/>
            <a:ext cx="942657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/>
          <a:srcRect l="12981" t="67843" r="74956" b="29804"/>
          <a:stretch/>
        </p:blipFill>
        <p:spPr bwMode="auto">
          <a:xfrm>
            <a:off x="76022" y="6248400"/>
            <a:ext cx="2819577" cy="421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D:\Wood shop Photos\DSCF317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594" y="6096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5600" y="6019800"/>
            <a:ext cx="5715000" cy="838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CA" sz="1800" dirty="0" smtClean="0">
                <a:latin typeface="Lucida Sans" pitchFamily="34" charset="0"/>
              </a:rPr>
              <a:t>4</a:t>
            </a:r>
            <a:r>
              <a:rPr lang="en-CA" sz="1800" baseline="30000" dirty="0" smtClean="0">
                <a:latin typeface="Lucida Sans" pitchFamily="34" charset="0"/>
              </a:rPr>
              <a:t>th</a:t>
            </a:r>
            <a:r>
              <a:rPr lang="en-CA" sz="1800" dirty="0" smtClean="0">
                <a:latin typeface="Lucida Sans" pitchFamily="34" charset="0"/>
              </a:rPr>
              <a:t> Place Overall</a:t>
            </a:r>
            <a:br>
              <a:rPr lang="en-CA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Bridge Weight = 222.9g</a:t>
            </a:r>
            <a:br>
              <a:rPr lang="en-US" sz="1800" dirty="0" smtClean="0">
                <a:latin typeface="Lucida Sans" pitchFamily="34" charset="0"/>
              </a:rPr>
            </a:br>
            <a:r>
              <a:rPr lang="en-US" sz="1800" dirty="0" smtClean="0">
                <a:latin typeface="Lucida Sans" pitchFamily="34" charset="0"/>
              </a:rPr>
              <a:t>Performance Rating = 3117.3 times own weight</a:t>
            </a:r>
            <a:r>
              <a:rPr lang="en-CA" sz="1800" dirty="0" smtClean="0">
                <a:latin typeface="Lucida Sans" pitchFamily="34" charset="0"/>
              </a:rPr>
              <a:t/>
            </a:r>
            <a:br>
              <a:rPr lang="en-CA" sz="1800" dirty="0" smtClean="0">
                <a:latin typeface="Lucida Sans" pitchFamily="34" charset="0"/>
              </a:rPr>
            </a:br>
            <a:endParaRPr lang="en-CA" sz="1800" dirty="0"/>
          </a:p>
        </p:txBody>
      </p:sp>
    </p:spTree>
    <p:extLst>
      <p:ext uri="{BB962C8B-B14F-4D97-AF65-F5344CB8AC3E}">
        <p14:creationId xmlns="" xmlns:p14="http://schemas.microsoft.com/office/powerpoint/2010/main" val="1509885017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189</Words>
  <Application>Microsoft Office PowerPoint</Application>
  <PresentationFormat>On-screen Show (4:3)</PresentationFormat>
  <Paragraphs>25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Paul ‘Captain’ Cronkwright</vt:lpstr>
      <vt:lpstr>1st Place Overall: Peter Dimitroulias and Thomas Plammoottil </vt:lpstr>
      <vt:lpstr>1st Place Overall Bridge Weight = 249.3g Performance Rating = 3637.2 times own weight </vt:lpstr>
      <vt:lpstr>2nd Place Overall: Colin Cybulska and Alexandru Voinescu </vt:lpstr>
      <vt:lpstr>2nd Place Overall Bridge Weight = 230.1g Performance Rating = 3548.6 times own weight </vt:lpstr>
      <vt:lpstr>3rd Place Overall: Travis Vanderkooy and Will Bowes </vt:lpstr>
      <vt:lpstr>3rd Place Overall Bridge Weight = 234.2g Performance Rating = 3373.5 times own weight </vt:lpstr>
      <vt:lpstr>4th Place Overall: Richard Monaghan and Dave Lampman</vt:lpstr>
      <vt:lpstr>4th Place Overall Bridge Weight = 222.9g Performance Rating = 3117.3 times own weight </vt:lpstr>
      <vt:lpstr>5th Place Overall: Dave Lees and Earl Wells </vt:lpstr>
      <vt:lpstr>5th Place Overall Bridge Weight = 224.0g Performance Rating = 2956.9 times own weight </vt:lpstr>
      <vt:lpstr>Best Performing 1st Year Student: Andrew Dale </vt:lpstr>
      <vt:lpstr>Best Performing 1st year student Bridge Weight = 239.0g Performance Rating = 2625.0 times own weight </vt:lpstr>
      <vt:lpstr>Best Performing True Truss, Best Workmanship 1st Place, and Best Aesthetics: Matt Coultes </vt:lpstr>
      <vt:lpstr>Best Performing True Truss, Best Workmanship 1st Place, and Best Aesthetics Bridge Weight = 248.2g Performance Rating = 1798.1 times own weight </vt:lpstr>
      <vt:lpstr>Best Performing Non Bldg. and Const. student: Mitchell Duhig Bridge Weight = 139.2g Performance Rating = 2024.1 times own weight </vt:lpstr>
      <vt:lpstr>Best Performing Lightweight Bridge: Ramy Chawshin </vt:lpstr>
      <vt:lpstr>Best Performing Lightweight Bridge Bridge Weight = 128.2g Performance Rating = 2030.1 times own weight </vt:lpstr>
      <vt:lpstr>Best Workmanship 2nd Place: Hai Ly and Adam Purdy </vt:lpstr>
      <vt:lpstr>Best Workmanship 2nd Place Bridge Weight = 241.2g Performance Rating = 1033.2 times own weight </vt:lpstr>
      <vt:lpstr>Most Unique: Ed Kollee Bridge Weight = 145.1g Performance Rating = 1006.9 times own weight </vt:lpstr>
      <vt:lpstr>A Special Thanks to all of our Sponsors </vt:lpstr>
    </vt:vector>
  </TitlesOfParts>
  <Company>Mohawk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usersupport</dc:creator>
  <cp:lastModifiedBy>usersupport</cp:lastModifiedBy>
  <cp:revision>68</cp:revision>
  <dcterms:created xsi:type="dcterms:W3CDTF">2011-02-03T19:39:21Z</dcterms:created>
  <dcterms:modified xsi:type="dcterms:W3CDTF">2011-04-29T19:50:25Z</dcterms:modified>
</cp:coreProperties>
</file>